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</p:embeddedFont>
    <p:embeddedFont>
      <p:font typeface="Inter Bold" panose="020B0604020202020204" charset="0"/>
      <p:regular r:id="rId32"/>
    </p:embeddedFont>
    <p:embeddedFont>
      <p:font typeface="Inter Semi-Bold" panose="020B0604020202020204" charset="0"/>
      <p:regular r:id="rId33"/>
    </p:embeddedFont>
    <p:embeddedFont>
      <p:font typeface="Lato Bold" panose="020B0604020202020204" charset="0"/>
      <p:regular r:id="rId34"/>
    </p:embeddedFont>
    <p:embeddedFont>
      <p:font typeface="Lato Heavy Bold" panose="020B0604020202020204" charset="0"/>
      <p:regular r:id="rId35"/>
    </p:embeddedFont>
    <p:embeddedFont>
      <p:font typeface="Oswald Bold" panose="020B0604020202020204" charset="0"/>
      <p:regular r:id="rId36"/>
    </p:embeddedFont>
    <p:embeddedFont>
      <p:font typeface="Red Hat Display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540188" y="4540188"/>
            <a:ext cx="10287000" cy="1206624"/>
            <a:chOff x="0" y="0"/>
            <a:chExt cx="2709333" cy="317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17794"/>
            </a:xfrm>
            <a:custGeom>
              <a:avLst/>
              <a:gdLst/>
              <a:ahLst/>
              <a:cxnLst/>
              <a:rect l="l" t="t" r="r" b="b"/>
              <a:pathLst>
                <a:path w="2709333" h="317794">
                  <a:moveTo>
                    <a:pt x="0" y="0"/>
                  </a:moveTo>
                  <a:lnTo>
                    <a:pt x="2709333" y="0"/>
                  </a:lnTo>
                  <a:lnTo>
                    <a:pt x="2709333" y="317794"/>
                  </a:lnTo>
                  <a:lnTo>
                    <a:pt x="0" y="317794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34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6624" y="1391165"/>
            <a:ext cx="6733923" cy="7504671"/>
            <a:chOff x="0" y="0"/>
            <a:chExt cx="72932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9324" cy="812800"/>
            </a:xfrm>
            <a:custGeom>
              <a:avLst/>
              <a:gdLst/>
              <a:ahLst/>
              <a:cxnLst/>
              <a:rect l="l" t="t" r="r" b="b"/>
              <a:pathLst>
                <a:path w="729324" h="812800">
                  <a:moveTo>
                    <a:pt x="0" y="0"/>
                  </a:moveTo>
                  <a:lnTo>
                    <a:pt x="729324" y="0"/>
                  </a:lnTo>
                  <a:lnTo>
                    <a:pt x="72932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7339" b="-1733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473724" y="2272365"/>
            <a:ext cx="9615484" cy="62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9"/>
              </a:lnSpc>
            </a:pPr>
            <a:r>
              <a:rPr lang="en-US" sz="12862" spc="-45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Performance Analysis </a:t>
            </a:r>
          </a:p>
          <a:p>
            <a:pPr algn="l">
              <a:lnSpc>
                <a:spcPts val="12219"/>
              </a:lnSpc>
            </a:pPr>
            <a:endParaRPr lang="en-US" sz="12862" spc="-45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0927" y="3483676"/>
            <a:ext cx="9687073" cy="6803324"/>
            <a:chOff x="0" y="0"/>
            <a:chExt cx="2551328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328" cy="1791822"/>
            </a:xfrm>
            <a:custGeom>
              <a:avLst/>
              <a:gdLst/>
              <a:ahLst/>
              <a:cxnLst/>
              <a:rect l="l" t="t" r="r" b="b"/>
              <a:pathLst>
                <a:path w="2551328" h="1791822">
                  <a:moveTo>
                    <a:pt x="0" y="0"/>
                  </a:moveTo>
                  <a:lnTo>
                    <a:pt x="2551328" y="0"/>
                  </a:lnTo>
                  <a:lnTo>
                    <a:pt x="2551328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51328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1727" y="4532898"/>
            <a:ext cx="6750952" cy="3498622"/>
            <a:chOff x="0" y="0"/>
            <a:chExt cx="9001269" cy="4664830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9001269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23 Region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36461"/>
              <a:ext cx="9001269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Total number of sales 12M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86388"/>
              <a:ext cx="9001269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Westren europe is top region 1.7M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Top Country is France 850k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8600927" cy="3483676"/>
            <a:chOff x="0" y="0"/>
            <a:chExt cx="2265265" cy="917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5265" cy="917511"/>
            </a:xfrm>
            <a:custGeom>
              <a:avLst/>
              <a:gdLst/>
              <a:ahLst/>
              <a:cxnLst/>
              <a:rect l="l" t="t" r="r" b="b"/>
              <a:pathLst>
                <a:path w="2265265" h="917511">
                  <a:moveTo>
                    <a:pt x="0" y="0"/>
                  </a:moveTo>
                  <a:lnTo>
                    <a:pt x="2265265" y="0"/>
                  </a:lnTo>
                  <a:lnTo>
                    <a:pt x="2265265" y="917511"/>
                  </a:lnTo>
                  <a:lnTo>
                    <a:pt x="0" y="917511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65265" cy="94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9773" y="1078263"/>
            <a:ext cx="1134896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trike="noStrik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Regions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467" y="1383544"/>
            <a:ext cx="14268541" cy="8258501"/>
            <a:chOff x="0" y="0"/>
            <a:chExt cx="3095802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5802" cy="1791822"/>
            </a:xfrm>
            <a:custGeom>
              <a:avLst/>
              <a:gdLst/>
              <a:ahLst/>
              <a:cxnLst/>
              <a:rect l="l" t="t" r="r" b="b"/>
              <a:pathLst>
                <a:path w="3095802" h="1791822">
                  <a:moveTo>
                    <a:pt x="0" y="0"/>
                  </a:moveTo>
                  <a:lnTo>
                    <a:pt x="3095802" y="0"/>
                  </a:lnTo>
                  <a:lnTo>
                    <a:pt x="3095802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5802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340615" cy="1116578"/>
            <a:chOff x="0" y="0"/>
            <a:chExt cx="1669956" cy="294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956" cy="294078"/>
            </a:xfrm>
            <a:custGeom>
              <a:avLst/>
              <a:gdLst/>
              <a:ahLst/>
              <a:cxnLst/>
              <a:rect l="l" t="t" r="r" b="b"/>
              <a:pathLst>
                <a:path w="1669956" h="294078">
                  <a:moveTo>
                    <a:pt x="0" y="0"/>
                  </a:moveTo>
                  <a:lnTo>
                    <a:pt x="1669956" y="0"/>
                  </a:lnTo>
                  <a:lnTo>
                    <a:pt x="1669956" y="294078"/>
                  </a:lnTo>
                  <a:lnTo>
                    <a:pt x="0" y="294078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69956" cy="32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31590" y="1783346"/>
            <a:ext cx="9654294" cy="7458897"/>
          </a:xfrm>
          <a:custGeom>
            <a:avLst/>
            <a:gdLst/>
            <a:ahLst/>
            <a:cxnLst/>
            <a:rect l="l" t="t" r="r" b="b"/>
            <a:pathLst>
              <a:path w="9654294" h="7458897">
                <a:moveTo>
                  <a:pt x="0" y="0"/>
                </a:moveTo>
                <a:lnTo>
                  <a:pt x="9654294" y="0"/>
                </a:lnTo>
                <a:lnTo>
                  <a:pt x="9654294" y="7458897"/>
                </a:lnTo>
                <a:lnTo>
                  <a:pt x="0" y="745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040" y="238801"/>
            <a:ext cx="5490536" cy="68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1"/>
              </a:lnSpc>
            </a:pPr>
            <a:r>
              <a:rPr lang="en-US" sz="4837" spc="-96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by Region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3384907"/>
            <a:ext cx="1190771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Performance Insights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48009" cy="10287000"/>
            <a:chOff x="0" y="0"/>
            <a:chExt cx="22513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328" cy="2709333"/>
            </a:xfrm>
            <a:custGeom>
              <a:avLst/>
              <a:gdLst/>
              <a:ahLst/>
              <a:cxnLst/>
              <a:rect l="l" t="t" r="r" b="b"/>
              <a:pathLst>
                <a:path w="2251328" h="2709333">
                  <a:moveTo>
                    <a:pt x="0" y="0"/>
                  </a:moveTo>
                  <a:lnTo>
                    <a:pt x="2251328" y="0"/>
                  </a:lnTo>
                  <a:lnTo>
                    <a:pt x="22513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13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19555" y="1334635"/>
            <a:ext cx="9144000" cy="7617730"/>
          </a:xfrm>
          <a:custGeom>
            <a:avLst/>
            <a:gdLst/>
            <a:ahLst/>
            <a:cxnLst/>
            <a:rect l="l" t="t" r="r" b="b"/>
            <a:pathLst>
              <a:path w="9144000" h="7617730">
                <a:moveTo>
                  <a:pt x="0" y="0"/>
                </a:moveTo>
                <a:lnTo>
                  <a:pt x="9144000" y="0"/>
                </a:lnTo>
                <a:lnTo>
                  <a:pt x="9144000" y="7617730"/>
                </a:lnTo>
                <a:lnTo>
                  <a:pt x="0" y="761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6762323" cy="4044745"/>
            <a:chOff x="0" y="0"/>
            <a:chExt cx="9016430" cy="5392993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016430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</a:t>
              </a:r>
            </a:p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Leads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74970"/>
              <a:ext cx="9016430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Sales lead by catogory</a:t>
              </a:r>
            </a:p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endPara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929058"/>
            <a:ext cx="3567129" cy="2161578"/>
            <a:chOff x="0" y="0"/>
            <a:chExt cx="4756172" cy="28821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83889"/>
              <a:ext cx="4715312" cy="183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49"/>
                </a:lnSpc>
              </a:pPr>
              <a:r>
                <a:rPr lang="en-US" sz="9253" b="1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4.7M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3856"/>
              <a:ext cx="4735742" cy="418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7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756172" cy="318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5"/>
                </a:lnSpc>
              </a:pPr>
              <a:r>
                <a:rPr lang="en-US" sz="1623" b="1" spc="25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TECHNOLOGY SALES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48009" cy="1600200"/>
            <a:chOff x="0" y="0"/>
            <a:chExt cx="2251327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328" cy="421452"/>
            </a:xfrm>
            <a:custGeom>
              <a:avLst/>
              <a:gdLst/>
              <a:ahLst/>
              <a:cxnLst/>
              <a:rect l="l" t="t" r="r" b="b"/>
              <a:pathLst>
                <a:path w="2251328" h="421452">
                  <a:moveTo>
                    <a:pt x="0" y="0"/>
                  </a:moveTo>
                  <a:lnTo>
                    <a:pt x="2251328" y="0"/>
                  </a:lnTo>
                  <a:lnTo>
                    <a:pt x="2251328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1327" cy="450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9791" y="3944243"/>
            <a:ext cx="17358271" cy="5502792"/>
          </a:xfrm>
          <a:custGeom>
            <a:avLst/>
            <a:gdLst/>
            <a:ahLst/>
            <a:cxnLst/>
            <a:rect l="l" t="t" r="r" b="b"/>
            <a:pathLst>
              <a:path w="17358271" h="5502792">
                <a:moveTo>
                  <a:pt x="0" y="0"/>
                </a:moveTo>
                <a:lnTo>
                  <a:pt x="17358271" y="0"/>
                </a:lnTo>
                <a:lnTo>
                  <a:pt x="17358271" y="5502792"/>
                </a:lnTo>
                <a:lnTo>
                  <a:pt x="0" y="550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44215" y="1793225"/>
            <a:ext cx="2631904" cy="1483437"/>
          </a:xfrm>
          <a:custGeom>
            <a:avLst/>
            <a:gdLst/>
            <a:ahLst/>
            <a:cxnLst/>
            <a:rect l="l" t="t" r="r" b="b"/>
            <a:pathLst>
              <a:path w="2631904" h="1483437">
                <a:moveTo>
                  <a:pt x="0" y="0"/>
                </a:moveTo>
                <a:lnTo>
                  <a:pt x="2631904" y="0"/>
                </a:lnTo>
                <a:lnTo>
                  <a:pt x="2631904" y="1483437"/>
                </a:lnTo>
                <a:lnTo>
                  <a:pt x="0" y="1483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91403" y="1868645"/>
            <a:ext cx="2788927" cy="1408018"/>
          </a:xfrm>
          <a:custGeom>
            <a:avLst/>
            <a:gdLst/>
            <a:ahLst/>
            <a:cxnLst/>
            <a:rect l="l" t="t" r="r" b="b"/>
            <a:pathLst>
              <a:path w="2788927" h="1408018">
                <a:moveTo>
                  <a:pt x="0" y="0"/>
                </a:moveTo>
                <a:lnTo>
                  <a:pt x="2788927" y="0"/>
                </a:lnTo>
                <a:lnTo>
                  <a:pt x="2788927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8" t="-5807" r="-1328" b="-814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75437" y="1868645"/>
            <a:ext cx="2467816" cy="1408018"/>
          </a:xfrm>
          <a:custGeom>
            <a:avLst/>
            <a:gdLst/>
            <a:ahLst/>
            <a:cxnLst/>
            <a:rect l="l" t="t" r="r" b="b"/>
            <a:pathLst>
              <a:path w="2467816" h="1408018">
                <a:moveTo>
                  <a:pt x="0" y="0"/>
                </a:moveTo>
                <a:lnTo>
                  <a:pt x="2467815" y="0"/>
                </a:lnTo>
                <a:lnTo>
                  <a:pt x="2467815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90902" y="1917924"/>
            <a:ext cx="2702674" cy="1370110"/>
          </a:xfrm>
          <a:custGeom>
            <a:avLst/>
            <a:gdLst/>
            <a:ahLst/>
            <a:cxnLst/>
            <a:rect l="l" t="t" r="r" b="b"/>
            <a:pathLst>
              <a:path w="2702674" h="1370110">
                <a:moveTo>
                  <a:pt x="0" y="0"/>
                </a:moveTo>
                <a:lnTo>
                  <a:pt x="2702674" y="0"/>
                </a:lnTo>
                <a:lnTo>
                  <a:pt x="2702674" y="1370111"/>
                </a:lnTo>
                <a:lnTo>
                  <a:pt x="0" y="1370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61" t="-5377" r="-3816" b="-752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41226" y="1917924"/>
            <a:ext cx="2702559" cy="1370110"/>
          </a:xfrm>
          <a:custGeom>
            <a:avLst/>
            <a:gdLst/>
            <a:ahLst/>
            <a:cxnLst/>
            <a:rect l="l" t="t" r="r" b="b"/>
            <a:pathLst>
              <a:path w="2702559" h="1370110">
                <a:moveTo>
                  <a:pt x="0" y="0"/>
                </a:moveTo>
                <a:lnTo>
                  <a:pt x="2702559" y="0"/>
                </a:lnTo>
                <a:lnTo>
                  <a:pt x="2702559" y="1370111"/>
                </a:lnTo>
                <a:lnTo>
                  <a:pt x="0" y="1370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30" t="-5867" r="-2745" b="-180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19791" y="310177"/>
            <a:ext cx="5459590" cy="1558468"/>
            <a:chOff x="0" y="0"/>
            <a:chExt cx="7279454" cy="20779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8575"/>
              <a:ext cx="7279454" cy="1755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2035" lvl="1" indent="-336017" algn="l">
                <a:lnSpc>
                  <a:spcPts val="3423"/>
                </a:lnSpc>
                <a:buFont typeface="Arial"/>
                <a:buChar char="•"/>
              </a:pPr>
              <a:r>
                <a:rPr lang="en-US" sz="3112" spc="-62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Overall Sales Performance</a:t>
              </a:r>
            </a:p>
            <a:p>
              <a:pPr algn="l">
                <a:lnSpc>
                  <a:spcPts val="3423"/>
                </a:lnSpc>
              </a:pPr>
              <a:endParaRPr lang="en-US" sz="3112" spc="-6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marL="0" lvl="0" indent="0" algn="l">
                <a:lnSpc>
                  <a:spcPts val="3423"/>
                </a:lnSpc>
              </a:pPr>
              <a:endParaRPr lang="en-US" sz="3112" spc="-6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94719"/>
              <a:ext cx="7279454" cy="18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3384907"/>
            <a:ext cx="1190771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Segmentation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48009" cy="10287000"/>
            <a:chOff x="0" y="0"/>
            <a:chExt cx="22513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328" cy="2709333"/>
            </a:xfrm>
            <a:custGeom>
              <a:avLst/>
              <a:gdLst/>
              <a:ahLst/>
              <a:cxnLst/>
              <a:rect l="l" t="t" r="r" b="b"/>
              <a:pathLst>
                <a:path w="2251328" h="2709333">
                  <a:moveTo>
                    <a:pt x="0" y="0"/>
                  </a:moveTo>
                  <a:lnTo>
                    <a:pt x="2251328" y="0"/>
                  </a:lnTo>
                  <a:lnTo>
                    <a:pt x="22513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13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719022"/>
            <a:ext cx="8115300" cy="6848956"/>
          </a:xfrm>
          <a:custGeom>
            <a:avLst/>
            <a:gdLst/>
            <a:ahLst/>
            <a:cxnLst/>
            <a:rect l="l" t="t" r="r" b="b"/>
            <a:pathLst>
              <a:path w="8115300" h="6848956">
                <a:moveTo>
                  <a:pt x="0" y="0"/>
                </a:moveTo>
                <a:lnTo>
                  <a:pt x="8115300" y="0"/>
                </a:lnTo>
                <a:lnTo>
                  <a:pt x="8115300" y="6848956"/>
                </a:lnTo>
                <a:lnTo>
                  <a:pt x="0" y="68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4350" y="1028700"/>
            <a:ext cx="8033659" cy="3616120"/>
            <a:chOff x="0" y="0"/>
            <a:chExt cx="10711545" cy="4821493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10711545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Customer Segmentation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74970"/>
              <a:ext cx="10711545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Sales by coustomer segment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3905" y="5541786"/>
            <a:ext cx="4615084" cy="3255776"/>
            <a:chOff x="0" y="0"/>
            <a:chExt cx="6153446" cy="434103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372705"/>
              <a:ext cx="6100581" cy="236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48"/>
                </a:lnSpc>
              </a:pPr>
              <a:r>
                <a:rPr lang="en-US" sz="11972" b="1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6.5M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792056"/>
              <a:ext cx="6127013" cy="548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153446" cy="102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7"/>
                </a:lnSpc>
              </a:pPr>
              <a:r>
                <a:rPr lang="en-US" sz="2599" b="1" spc="402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CONSUMER </a:t>
              </a:r>
            </a:p>
            <a:p>
              <a:pPr algn="ctr">
                <a:lnSpc>
                  <a:spcPts val="3067"/>
                </a:lnSpc>
              </a:pPr>
              <a:r>
                <a:rPr lang="en-US" sz="2599" b="1" spc="402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SALES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27453" y="6154992"/>
            <a:ext cx="3171665" cy="2125824"/>
            <a:chOff x="0" y="0"/>
            <a:chExt cx="4228887" cy="28344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96284"/>
              <a:ext cx="4192556" cy="162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79"/>
                </a:lnSpc>
              </a:pPr>
              <a:r>
                <a:rPr lang="en-US" sz="8228" b="1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750K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58328"/>
              <a:ext cx="4210722" cy="37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7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228887" cy="555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743" b="1" spc="425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PROFIT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467" y="1383544"/>
            <a:ext cx="14268541" cy="8258501"/>
            <a:chOff x="0" y="0"/>
            <a:chExt cx="3095802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5802" cy="1791822"/>
            </a:xfrm>
            <a:custGeom>
              <a:avLst/>
              <a:gdLst/>
              <a:ahLst/>
              <a:cxnLst/>
              <a:rect l="l" t="t" r="r" b="b"/>
              <a:pathLst>
                <a:path w="3095802" h="1791822">
                  <a:moveTo>
                    <a:pt x="0" y="0"/>
                  </a:moveTo>
                  <a:lnTo>
                    <a:pt x="3095802" y="0"/>
                  </a:lnTo>
                  <a:lnTo>
                    <a:pt x="3095802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5802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298007" cy="1116578"/>
            <a:chOff x="0" y="0"/>
            <a:chExt cx="2185483" cy="294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5483" cy="294078"/>
            </a:xfrm>
            <a:custGeom>
              <a:avLst/>
              <a:gdLst/>
              <a:ahLst/>
              <a:cxnLst/>
              <a:rect l="l" t="t" r="r" b="b"/>
              <a:pathLst>
                <a:path w="2185483" h="294078">
                  <a:moveTo>
                    <a:pt x="0" y="0"/>
                  </a:moveTo>
                  <a:lnTo>
                    <a:pt x="2185483" y="0"/>
                  </a:lnTo>
                  <a:lnTo>
                    <a:pt x="2185483" y="294078"/>
                  </a:lnTo>
                  <a:lnTo>
                    <a:pt x="0" y="294078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85483" cy="32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15466" y="2149741"/>
            <a:ext cx="13657068" cy="6726106"/>
          </a:xfrm>
          <a:custGeom>
            <a:avLst/>
            <a:gdLst/>
            <a:ahLst/>
            <a:cxnLst/>
            <a:rect l="l" t="t" r="r" b="b"/>
            <a:pathLst>
              <a:path w="13657068" h="6726106">
                <a:moveTo>
                  <a:pt x="0" y="0"/>
                </a:moveTo>
                <a:lnTo>
                  <a:pt x="13657068" y="0"/>
                </a:lnTo>
                <a:lnTo>
                  <a:pt x="13657068" y="6726106"/>
                </a:lnTo>
                <a:lnTo>
                  <a:pt x="0" y="6726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46040"/>
            <a:ext cx="8298007" cy="104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944" lvl="1" indent="-270472" algn="l">
              <a:lnSpc>
                <a:spcPts val="2756"/>
              </a:lnSpc>
              <a:buFont typeface="Arial"/>
              <a:buChar char="•"/>
            </a:pPr>
            <a:r>
              <a:rPr lang="en-US" sz="2505" spc="-5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Breakdown of sales and profit  by Customer Segment</a:t>
            </a:r>
          </a:p>
          <a:p>
            <a:pPr algn="l">
              <a:lnSpc>
                <a:spcPts val="2756"/>
              </a:lnSpc>
            </a:pPr>
            <a:endParaRPr lang="en-US" sz="2505" spc="-5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>
              <a:lnSpc>
                <a:spcPts val="2756"/>
              </a:lnSpc>
            </a:pPr>
            <a:endParaRPr lang="en-US" sz="2505" spc="-5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48009" cy="10287000"/>
            <a:chOff x="0" y="0"/>
            <a:chExt cx="22513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328" cy="2709333"/>
            </a:xfrm>
            <a:custGeom>
              <a:avLst/>
              <a:gdLst/>
              <a:ahLst/>
              <a:cxnLst/>
              <a:rect l="l" t="t" r="r" b="b"/>
              <a:pathLst>
                <a:path w="2251328" h="2709333">
                  <a:moveTo>
                    <a:pt x="0" y="0"/>
                  </a:moveTo>
                  <a:lnTo>
                    <a:pt x="2251328" y="0"/>
                  </a:lnTo>
                  <a:lnTo>
                    <a:pt x="22513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13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5809" y="1028700"/>
            <a:ext cx="6361202" cy="4456298"/>
          </a:xfrm>
          <a:custGeom>
            <a:avLst/>
            <a:gdLst/>
            <a:ahLst/>
            <a:cxnLst/>
            <a:rect l="l" t="t" r="r" b="b"/>
            <a:pathLst>
              <a:path w="6361202" h="4456298">
                <a:moveTo>
                  <a:pt x="0" y="0"/>
                </a:moveTo>
                <a:lnTo>
                  <a:pt x="6361202" y="0"/>
                </a:lnTo>
                <a:lnTo>
                  <a:pt x="6361202" y="4456298"/>
                </a:lnTo>
                <a:lnTo>
                  <a:pt x="0" y="44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" r="-5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48209" y="1028700"/>
            <a:ext cx="6361202" cy="4456298"/>
          </a:xfrm>
          <a:custGeom>
            <a:avLst/>
            <a:gdLst/>
            <a:ahLst/>
            <a:cxnLst/>
            <a:rect l="l" t="t" r="r" b="b"/>
            <a:pathLst>
              <a:path w="6361202" h="4456298">
                <a:moveTo>
                  <a:pt x="0" y="0"/>
                </a:moveTo>
                <a:lnTo>
                  <a:pt x="6361202" y="0"/>
                </a:lnTo>
                <a:lnTo>
                  <a:pt x="6361202" y="4456298"/>
                </a:lnTo>
                <a:lnTo>
                  <a:pt x="0" y="445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" r="-57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48209" y="5745218"/>
            <a:ext cx="6361202" cy="4310950"/>
          </a:xfrm>
          <a:custGeom>
            <a:avLst/>
            <a:gdLst/>
            <a:ahLst/>
            <a:cxnLst/>
            <a:rect l="l" t="t" r="r" b="b"/>
            <a:pathLst>
              <a:path w="6361202" h="4310950">
                <a:moveTo>
                  <a:pt x="0" y="0"/>
                </a:moveTo>
                <a:lnTo>
                  <a:pt x="6361202" y="0"/>
                </a:lnTo>
                <a:lnTo>
                  <a:pt x="6361202" y="4310951"/>
                </a:lnTo>
                <a:lnTo>
                  <a:pt x="0" y="431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 b="-218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4350" y="777935"/>
            <a:ext cx="803365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Profit Analysis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7640473"/>
            <a:ext cx="2945918" cy="1835037"/>
            <a:chOff x="0" y="0"/>
            <a:chExt cx="3927890" cy="24467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57026"/>
              <a:ext cx="3894145" cy="1503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2"/>
                </a:lnSpc>
              </a:pPr>
              <a:r>
                <a:rPr lang="en-US" sz="7642" b="1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218K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04196"/>
              <a:ext cx="3911018" cy="342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4"/>
                </a:lnSpc>
              </a:pPr>
              <a:r>
                <a:rPr lang="en-US" sz="1579" b="1" spc="74">
                  <a:solidFill>
                    <a:srgbClr val="000000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WESTERN EUROPE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927890" cy="3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8"/>
                </a:lnSpc>
              </a:pPr>
              <a:r>
                <a:rPr lang="en-US" sz="1659" b="1" spc="257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TOP REGION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82827" y="5143500"/>
            <a:ext cx="3449120" cy="2757194"/>
            <a:chOff x="0" y="0"/>
            <a:chExt cx="4598827" cy="367625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46123"/>
              <a:ext cx="4559318" cy="1777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947" b="1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663K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70586"/>
              <a:ext cx="4579073" cy="40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2"/>
                </a:lnSpc>
              </a:pPr>
              <a:r>
                <a:rPr lang="en-US" sz="1849" b="1" spc="86">
                  <a:solidFill>
                    <a:srgbClr val="000000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TECHNOLOGY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598827" cy="1197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2983" b="1" spc="462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TOP CATIGORY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4350" y="2550159"/>
            <a:ext cx="4040540" cy="3751747"/>
            <a:chOff x="0" y="0"/>
            <a:chExt cx="5387387" cy="50023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411835"/>
              <a:ext cx="5341103" cy="2060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49"/>
                </a:lnSpc>
              </a:pPr>
              <a:r>
                <a:rPr lang="en-US" sz="10482" b="1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749K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533629"/>
              <a:ext cx="5364245" cy="46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2166" b="1" spc="101" dirty="0">
                  <a:solidFill>
                    <a:srgbClr val="000000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CONSUMER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387387" cy="2098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3"/>
                </a:lnSpc>
              </a:pPr>
              <a:r>
                <a:rPr lang="en-US" sz="3494" b="1" spc="54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TOP CUSTOMETR SEGMENT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4080232"/>
            <a:ext cx="1190771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Geographical Insights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25297" y="4590302"/>
            <a:ext cx="1886045" cy="188603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b="-4975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00978" y="4590302"/>
            <a:ext cx="1886045" cy="188603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8402" t="-30273" r="-17280" b="-8838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872014" y="4590302"/>
            <a:ext cx="1886045" cy="188603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8027" b="-1802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43050" y="4590302"/>
            <a:ext cx="1886045" cy="188603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3071" b="-2298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858905" y="4563626"/>
            <a:ext cx="1886045" cy="188603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8027" b="-1802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1197473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Ahmed Gamal Sobhy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7882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Ahmed Adel Sayed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2472" y="6884301"/>
            <a:ext cx="3165129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Fatma Saeed Abdelwanes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03152" y="1123950"/>
            <a:ext cx="1228169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1680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Amira Maged Farahat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87064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Walaa Sayed Morsy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467" y="1383544"/>
            <a:ext cx="14268541" cy="8258501"/>
            <a:chOff x="0" y="0"/>
            <a:chExt cx="3095802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5802" cy="1791822"/>
            </a:xfrm>
            <a:custGeom>
              <a:avLst/>
              <a:gdLst/>
              <a:ahLst/>
              <a:cxnLst/>
              <a:rect l="l" t="t" r="r" b="b"/>
              <a:pathLst>
                <a:path w="3095802" h="1791822">
                  <a:moveTo>
                    <a:pt x="0" y="0"/>
                  </a:moveTo>
                  <a:lnTo>
                    <a:pt x="3095802" y="0"/>
                  </a:lnTo>
                  <a:lnTo>
                    <a:pt x="3095802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5802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340615" cy="1116578"/>
            <a:chOff x="0" y="0"/>
            <a:chExt cx="1669956" cy="294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956" cy="294078"/>
            </a:xfrm>
            <a:custGeom>
              <a:avLst/>
              <a:gdLst/>
              <a:ahLst/>
              <a:cxnLst/>
              <a:rect l="l" t="t" r="r" b="b"/>
              <a:pathLst>
                <a:path w="1669956" h="294078">
                  <a:moveTo>
                    <a:pt x="0" y="0"/>
                  </a:moveTo>
                  <a:lnTo>
                    <a:pt x="1669956" y="0"/>
                  </a:lnTo>
                  <a:lnTo>
                    <a:pt x="1669956" y="294078"/>
                  </a:lnTo>
                  <a:lnTo>
                    <a:pt x="0" y="294078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69956" cy="32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90895" y="1988124"/>
            <a:ext cx="11135684" cy="7404279"/>
          </a:xfrm>
          <a:custGeom>
            <a:avLst/>
            <a:gdLst/>
            <a:ahLst/>
            <a:cxnLst/>
            <a:rect l="l" t="t" r="r" b="b"/>
            <a:pathLst>
              <a:path w="11135684" h="7404279">
                <a:moveTo>
                  <a:pt x="0" y="0"/>
                </a:moveTo>
                <a:lnTo>
                  <a:pt x="11135684" y="0"/>
                </a:lnTo>
                <a:lnTo>
                  <a:pt x="11135684" y="7404279"/>
                </a:lnTo>
                <a:lnTo>
                  <a:pt x="0" y="740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040" y="238801"/>
            <a:ext cx="5490536" cy="68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1"/>
              </a:lnSpc>
            </a:pPr>
            <a:r>
              <a:rPr lang="en-US" sz="4837" spc="-96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by Region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3384907"/>
            <a:ext cx="1190771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Recommendations and Next Steps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31303" cy="10287000"/>
            <a:chOff x="0" y="0"/>
            <a:chExt cx="25893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314" cy="2709333"/>
            </a:xfrm>
            <a:custGeom>
              <a:avLst/>
              <a:gdLst/>
              <a:ahLst/>
              <a:cxnLst/>
              <a:rect l="l" t="t" r="r" b="b"/>
              <a:pathLst>
                <a:path w="2589314" h="2709333">
                  <a:moveTo>
                    <a:pt x="0" y="0"/>
                  </a:moveTo>
                  <a:lnTo>
                    <a:pt x="2589314" y="0"/>
                  </a:lnTo>
                  <a:lnTo>
                    <a:pt x="25893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93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3586" y="1465112"/>
            <a:ext cx="602400" cy="571946"/>
            <a:chOff x="0" y="0"/>
            <a:chExt cx="803201" cy="7625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11678" y="2903832"/>
            <a:ext cx="602400" cy="571946"/>
            <a:chOff x="0" y="0"/>
            <a:chExt cx="803201" cy="76259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11678" y="4257379"/>
            <a:ext cx="602400" cy="571946"/>
            <a:chOff x="0" y="0"/>
            <a:chExt cx="803201" cy="76259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13586" y="5658000"/>
            <a:ext cx="602400" cy="571946"/>
            <a:chOff x="0" y="0"/>
            <a:chExt cx="803201" cy="76259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11678" y="7010996"/>
            <a:ext cx="602400" cy="571946"/>
            <a:chOff x="0" y="0"/>
            <a:chExt cx="235373" cy="2234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5373" cy="223473"/>
            </a:xfrm>
            <a:custGeom>
              <a:avLst/>
              <a:gdLst/>
              <a:ahLst/>
              <a:cxnLst/>
              <a:rect l="l" t="t" r="r" b="b"/>
              <a:pathLst>
                <a:path w="235373" h="223473">
                  <a:moveTo>
                    <a:pt x="0" y="0"/>
                  </a:moveTo>
                  <a:lnTo>
                    <a:pt x="235373" y="0"/>
                  </a:lnTo>
                  <a:lnTo>
                    <a:pt x="235373" y="223473"/>
                  </a:lnTo>
                  <a:lnTo>
                    <a:pt x="0" y="22347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35373" cy="252048"/>
            </a:xfrm>
            <a:prstGeom prst="rect">
              <a:avLst/>
            </a:prstGeom>
          </p:spPr>
          <p:txBody>
            <a:bodyPr lIns="34243" tIns="34243" rIns="34243" bIns="34243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011678" y="7010996"/>
            <a:ext cx="622915" cy="56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78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7907" y="1538129"/>
            <a:ext cx="5131393" cy="40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Focus on High-Profit Areas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5999" y="2884782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Address Low-Performance Markets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25999" y="4284363"/>
            <a:ext cx="5131393" cy="40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 Profit Margins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7907" y="5731017"/>
            <a:ext cx="5131393" cy="40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Leverage Consumer Segments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7907" y="6991946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Strengthen Product and Market Combinations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6668" y="2989557"/>
            <a:ext cx="9831303" cy="2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70"/>
              </a:lnSpc>
            </a:pPr>
            <a:r>
              <a:rPr lang="en-US" sz="8700" spc="-17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Recommendations and Next Steps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009769" y="8449656"/>
            <a:ext cx="602400" cy="571946"/>
            <a:chOff x="0" y="0"/>
            <a:chExt cx="235373" cy="2234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5373" cy="223473"/>
            </a:xfrm>
            <a:custGeom>
              <a:avLst/>
              <a:gdLst/>
              <a:ahLst/>
              <a:cxnLst/>
              <a:rect l="l" t="t" r="r" b="b"/>
              <a:pathLst>
                <a:path w="235373" h="223473">
                  <a:moveTo>
                    <a:pt x="0" y="0"/>
                  </a:moveTo>
                  <a:lnTo>
                    <a:pt x="235373" y="0"/>
                  </a:lnTo>
                  <a:lnTo>
                    <a:pt x="235373" y="223473"/>
                  </a:lnTo>
                  <a:lnTo>
                    <a:pt x="0" y="223473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235373" cy="252048"/>
            </a:xfrm>
            <a:prstGeom prst="rect">
              <a:avLst/>
            </a:prstGeom>
          </p:spPr>
          <p:txBody>
            <a:bodyPr lIns="34243" tIns="34243" rIns="34243" bIns="34243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125999" y="8430606"/>
            <a:ext cx="5131393" cy="84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Leverage Dashboard and data modeling and KPI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11678" y="8540699"/>
            <a:ext cx="600492" cy="53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65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0308" y="1383544"/>
            <a:ext cx="11759061" cy="8258501"/>
            <a:chOff x="0" y="0"/>
            <a:chExt cx="2551328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328" cy="1791822"/>
            </a:xfrm>
            <a:custGeom>
              <a:avLst/>
              <a:gdLst/>
              <a:ahLst/>
              <a:cxnLst/>
              <a:rect l="l" t="t" r="r" b="b"/>
              <a:pathLst>
                <a:path w="2551328" h="1791822">
                  <a:moveTo>
                    <a:pt x="0" y="0"/>
                  </a:moveTo>
                  <a:lnTo>
                    <a:pt x="2551328" y="0"/>
                  </a:lnTo>
                  <a:lnTo>
                    <a:pt x="2551328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51328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340615" cy="1116578"/>
            <a:chOff x="0" y="0"/>
            <a:chExt cx="1669956" cy="294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956" cy="294078"/>
            </a:xfrm>
            <a:custGeom>
              <a:avLst/>
              <a:gdLst/>
              <a:ahLst/>
              <a:cxnLst/>
              <a:rect l="l" t="t" r="r" b="b"/>
              <a:pathLst>
                <a:path w="1669956" h="294078">
                  <a:moveTo>
                    <a:pt x="0" y="0"/>
                  </a:moveTo>
                  <a:lnTo>
                    <a:pt x="1669956" y="0"/>
                  </a:lnTo>
                  <a:lnTo>
                    <a:pt x="1669956" y="294078"/>
                  </a:lnTo>
                  <a:lnTo>
                    <a:pt x="0" y="294078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69956" cy="32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5040" y="238801"/>
            <a:ext cx="5490536" cy="68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1"/>
              </a:lnSpc>
            </a:pPr>
            <a:r>
              <a:rPr lang="en-US" sz="4837" spc="-96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Modeling</a:t>
            </a:r>
          </a:p>
        </p:txBody>
      </p:sp>
      <p:sp>
        <p:nvSpPr>
          <p:cNvPr id="9" name="Freeform 9"/>
          <p:cNvSpPr/>
          <p:nvPr/>
        </p:nvSpPr>
        <p:spPr>
          <a:xfrm>
            <a:off x="3415776" y="1652004"/>
            <a:ext cx="11268124" cy="7721580"/>
          </a:xfrm>
          <a:custGeom>
            <a:avLst/>
            <a:gdLst/>
            <a:ahLst/>
            <a:cxnLst/>
            <a:rect l="l" t="t" r="r" b="b"/>
            <a:pathLst>
              <a:path w="11268124" h="7721580">
                <a:moveTo>
                  <a:pt x="0" y="0"/>
                </a:moveTo>
                <a:lnTo>
                  <a:pt x="11268124" y="0"/>
                </a:lnTo>
                <a:lnTo>
                  <a:pt x="11268124" y="7721580"/>
                </a:lnTo>
                <a:lnTo>
                  <a:pt x="0" y="772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4" r="-1234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40615" cy="1116578"/>
            <a:chOff x="0" y="0"/>
            <a:chExt cx="1669956" cy="294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9956" cy="294078"/>
            </a:xfrm>
            <a:custGeom>
              <a:avLst/>
              <a:gdLst/>
              <a:ahLst/>
              <a:cxnLst/>
              <a:rect l="l" t="t" r="r" b="b"/>
              <a:pathLst>
                <a:path w="1669956" h="294078">
                  <a:moveTo>
                    <a:pt x="0" y="0"/>
                  </a:moveTo>
                  <a:lnTo>
                    <a:pt x="1669956" y="0"/>
                  </a:lnTo>
                  <a:lnTo>
                    <a:pt x="1669956" y="294078"/>
                  </a:lnTo>
                  <a:lnTo>
                    <a:pt x="0" y="294078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69956" cy="32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2685" y="1959792"/>
            <a:ext cx="6614297" cy="4271733"/>
          </a:xfrm>
          <a:custGeom>
            <a:avLst/>
            <a:gdLst/>
            <a:ahLst/>
            <a:cxnLst/>
            <a:rect l="l" t="t" r="r" b="b"/>
            <a:pathLst>
              <a:path w="6614297" h="4271733">
                <a:moveTo>
                  <a:pt x="0" y="0"/>
                </a:moveTo>
                <a:lnTo>
                  <a:pt x="6614297" y="0"/>
                </a:lnTo>
                <a:lnTo>
                  <a:pt x="6614297" y="4271733"/>
                </a:lnTo>
                <a:lnTo>
                  <a:pt x="0" y="427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2365" y="2299729"/>
            <a:ext cx="5520122" cy="3591860"/>
          </a:xfrm>
          <a:custGeom>
            <a:avLst/>
            <a:gdLst/>
            <a:ahLst/>
            <a:cxnLst/>
            <a:rect l="l" t="t" r="r" b="b"/>
            <a:pathLst>
              <a:path w="5520122" h="3591860">
                <a:moveTo>
                  <a:pt x="0" y="0"/>
                </a:moveTo>
                <a:lnTo>
                  <a:pt x="5520122" y="0"/>
                </a:lnTo>
                <a:lnTo>
                  <a:pt x="5520122" y="3591860"/>
                </a:lnTo>
                <a:lnTo>
                  <a:pt x="0" y="359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40615" y="6426339"/>
            <a:ext cx="5388828" cy="3501831"/>
          </a:xfrm>
          <a:custGeom>
            <a:avLst/>
            <a:gdLst/>
            <a:ahLst/>
            <a:cxnLst/>
            <a:rect l="l" t="t" r="r" b="b"/>
            <a:pathLst>
              <a:path w="5388828" h="3501831">
                <a:moveTo>
                  <a:pt x="0" y="0"/>
                </a:moveTo>
                <a:lnTo>
                  <a:pt x="5388828" y="0"/>
                </a:lnTo>
                <a:lnTo>
                  <a:pt x="5388828" y="3501831"/>
                </a:lnTo>
                <a:lnTo>
                  <a:pt x="0" y="3501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5040" y="238801"/>
            <a:ext cx="5490536" cy="68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1"/>
              </a:lnSpc>
            </a:pPr>
            <a:r>
              <a:rPr lang="en-US" sz="4837" spc="-96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KPI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073" y="3834354"/>
            <a:ext cx="10829854" cy="2618292"/>
            <a:chOff x="0" y="0"/>
            <a:chExt cx="14439805" cy="3491056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443980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09369" y="2944533"/>
              <a:ext cx="1262106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Feel free to approach us if you have any questions.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650627" cy="10287000"/>
            <a:chOff x="0" y="0"/>
            <a:chExt cx="854383" cy="10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4383" cy="1016000"/>
            </a:xfrm>
            <a:custGeom>
              <a:avLst/>
              <a:gdLst/>
              <a:ahLst/>
              <a:cxnLst/>
              <a:rect l="l" t="t" r="r" b="b"/>
              <a:pathLst>
                <a:path w="854383" h="1016000">
                  <a:moveTo>
                    <a:pt x="0" y="0"/>
                  </a:moveTo>
                  <a:lnTo>
                    <a:pt x="854383" y="0"/>
                  </a:lnTo>
                  <a:lnTo>
                    <a:pt x="854383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2"/>
              <a:stretch>
                <a:fillRect l="-24491" r="-5399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855305" y="5370342"/>
            <a:ext cx="6356267" cy="357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3" action="ppaction://hlinksldjump"/>
              </a:rPr>
              <a:t>Introduction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Profile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 Performance Insights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Customer Segmentation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Profitability Analysis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Geographical InsightsI</a:t>
            </a:r>
          </a:p>
          <a:p>
            <a:pPr marL="555508" lvl="1" indent="-277754" algn="l">
              <a:lnSpc>
                <a:spcPts val="4116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Recommendations and Next Steps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855305" y="2683556"/>
            <a:ext cx="4734336" cy="2260449"/>
            <a:chOff x="0" y="0"/>
            <a:chExt cx="6312448" cy="3013932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631244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Agenda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67409"/>
              <a:ext cx="631244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What this report will cover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4080232"/>
            <a:ext cx="1190771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580" y="0"/>
            <a:ext cx="5714420" cy="10287000"/>
            <a:chOff x="0" y="0"/>
            <a:chExt cx="564387" cy="10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387" cy="1016000"/>
            </a:xfrm>
            <a:custGeom>
              <a:avLst/>
              <a:gdLst/>
              <a:ahLst/>
              <a:cxnLst/>
              <a:rect l="l" t="t" r="r" b="b"/>
              <a:pathLst>
                <a:path w="564387" h="1016000">
                  <a:moveTo>
                    <a:pt x="0" y="0"/>
                  </a:moveTo>
                  <a:lnTo>
                    <a:pt x="564387" y="0"/>
                  </a:lnTo>
                  <a:lnTo>
                    <a:pt x="564387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2"/>
              <a:stretch>
                <a:fillRect l="-9968" r="-99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6301" y="4769425"/>
            <a:ext cx="11797377" cy="4917639"/>
            <a:chOff x="0" y="0"/>
            <a:chExt cx="3107128" cy="12951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07128" cy="1295181"/>
            </a:xfrm>
            <a:custGeom>
              <a:avLst/>
              <a:gdLst/>
              <a:ahLst/>
              <a:cxnLst/>
              <a:rect l="l" t="t" r="r" b="b"/>
              <a:pathLst>
                <a:path w="3107128" h="1295181">
                  <a:moveTo>
                    <a:pt x="0" y="0"/>
                  </a:moveTo>
                  <a:lnTo>
                    <a:pt x="3107128" y="0"/>
                  </a:lnTo>
                  <a:lnTo>
                    <a:pt x="3107128" y="1295181"/>
                  </a:lnTo>
                  <a:lnTo>
                    <a:pt x="0" y="1295181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07128" cy="132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9810" y="1385803"/>
            <a:ext cx="950552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Objective of the Sales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471" y="5039684"/>
            <a:ext cx="11595038" cy="43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155" lvl="1" indent="-361077" algn="l">
              <a:lnSpc>
                <a:spcPts val="4348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primary objective of this sales project is to analyze sales performance across various regions, product lines, and customer segments.</a:t>
            </a:r>
          </a:p>
          <a:p>
            <a:pPr algn="l">
              <a:lnSpc>
                <a:spcPts val="4348"/>
              </a:lnSpc>
            </a:pPr>
            <a:endParaRPr lang="en-US" sz="3344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722155" lvl="1" indent="-361077" algn="l">
              <a:lnSpc>
                <a:spcPts val="4348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leveraging data-driven insights,the goal is to identify trends, uncover potential growth opportunities, and optimize sales strategies to maximize profitability.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59878" y="0"/>
            <a:ext cx="5228122" cy="10287000"/>
            <a:chOff x="0" y="0"/>
            <a:chExt cx="516358" cy="10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358" cy="1016000"/>
            </a:xfrm>
            <a:custGeom>
              <a:avLst/>
              <a:gdLst/>
              <a:ahLst/>
              <a:cxnLst/>
              <a:rect l="l" t="t" r="r" b="b"/>
              <a:pathLst>
                <a:path w="516358" h="1016000">
                  <a:moveTo>
                    <a:pt x="0" y="0"/>
                  </a:moveTo>
                  <a:lnTo>
                    <a:pt x="516358" y="0"/>
                  </a:lnTo>
                  <a:lnTo>
                    <a:pt x="516358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2"/>
              <a:stretch>
                <a:fillRect l="-15546" r="-155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6668" y="4590347"/>
            <a:ext cx="12461357" cy="5472207"/>
            <a:chOff x="0" y="0"/>
            <a:chExt cx="3282003" cy="14412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004" cy="1441240"/>
            </a:xfrm>
            <a:custGeom>
              <a:avLst/>
              <a:gdLst/>
              <a:ahLst/>
              <a:cxnLst/>
              <a:rect l="l" t="t" r="r" b="b"/>
              <a:pathLst>
                <a:path w="3282004" h="1441240">
                  <a:moveTo>
                    <a:pt x="0" y="0"/>
                  </a:moveTo>
                  <a:lnTo>
                    <a:pt x="3282004" y="0"/>
                  </a:lnTo>
                  <a:lnTo>
                    <a:pt x="3282004" y="1441240"/>
                  </a:lnTo>
                  <a:lnTo>
                    <a:pt x="0" y="1441240"/>
                  </a:lnTo>
                  <a:close/>
                </a:path>
              </a:pathLst>
            </a:custGeom>
            <a:solidFill>
              <a:srgbClr val="FFC0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282003" cy="1469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4822" y="1123950"/>
            <a:ext cx="950552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Business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668" y="4951306"/>
            <a:ext cx="12532132" cy="47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345" lvl="1" indent="-346673" algn="l">
              <a:lnSpc>
                <a:spcPts val="4174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business is facing a challenge in accurately tracking and understanding sales performance due to fragmented data across multiple sources. </a:t>
            </a:r>
          </a:p>
          <a:p>
            <a:pPr algn="l">
              <a:lnSpc>
                <a:spcPts val="4174"/>
              </a:lnSpc>
            </a:pPr>
            <a:endParaRPr lang="en-US" sz="321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93345" lvl="1" indent="-346673" algn="l">
              <a:lnSpc>
                <a:spcPts val="4174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project addresses the need for a consolidated view of sales data, which will allow us to better identify underperforming regions, capitalize on high-demand products, and refine our customer targeting efforts to drive growth.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143" y="4080232"/>
            <a:ext cx="1190771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Company Profile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Selling Activities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10033"/>
            <a:ext cx="2874889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COUNTRIES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14869" y="4409108"/>
            <a:ext cx="893680" cy="848500"/>
            <a:chOff x="0" y="0"/>
            <a:chExt cx="1191574" cy="11313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06069" y="4409108"/>
            <a:ext cx="898973" cy="848500"/>
            <a:chOff x="0" y="0"/>
            <a:chExt cx="1198630" cy="11313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198630" cy="1131333"/>
              <a:chOff x="0" y="0"/>
              <a:chExt cx="236767" cy="2234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36767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6767" h="223473">
                    <a:moveTo>
                      <a:pt x="0" y="0"/>
                    </a:moveTo>
                    <a:lnTo>
                      <a:pt x="236767" y="0"/>
                    </a:lnTo>
                    <a:lnTo>
                      <a:pt x="236767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236767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7507" y="114817"/>
              <a:ext cx="99217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60906" y="4409108"/>
            <a:ext cx="898973" cy="848500"/>
            <a:chOff x="0" y="0"/>
            <a:chExt cx="1198630" cy="113133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98630" cy="1131333"/>
              <a:chOff x="0" y="0"/>
              <a:chExt cx="236767" cy="22347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6767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6767" h="223473">
                    <a:moveTo>
                      <a:pt x="0" y="0"/>
                    </a:moveTo>
                    <a:lnTo>
                      <a:pt x="236767" y="0"/>
                    </a:lnTo>
                    <a:lnTo>
                      <a:pt x="236767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236767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7507" y="114817"/>
              <a:ext cx="99217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60032" y="4409108"/>
            <a:ext cx="893680" cy="848500"/>
            <a:chOff x="0" y="0"/>
            <a:chExt cx="1191574" cy="113133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4409108"/>
            <a:ext cx="893680" cy="848500"/>
            <a:chOff x="0" y="0"/>
            <a:chExt cx="1191574" cy="113133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6363963"/>
            <a:ext cx="287488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Than 165 Country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60032" y="5610033"/>
            <a:ext cx="2698394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Orders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60032" y="6363963"/>
            <a:ext cx="269839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Than 25K orders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4869" y="5610033"/>
            <a:ext cx="303475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Customers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0876" y="6350628"/>
            <a:ext cx="3034757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Than 17K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3 Segment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(Consumer - Home Office - Corporate 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06069" y="5610033"/>
            <a:ext cx="2698394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Products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06069" y="6792588"/>
            <a:ext cx="269839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Than 3K Products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60906" y="5610033"/>
            <a:ext cx="2698394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60906" y="6792588"/>
            <a:ext cx="269839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than 3600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1162" y="3665191"/>
            <a:ext cx="3008820" cy="1755145"/>
          </a:xfrm>
          <a:custGeom>
            <a:avLst/>
            <a:gdLst/>
            <a:ahLst/>
            <a:cxnLst/>
            <a:rect l="l" t="t" r="r" b="b"/>
            <a:pathLst>
              <a:path w="3008820" h="1755145">
                <a:moveTo>
                  <a:pt x="0" y="0"/>
                </a:moveTo>
                <a:lnTo>
                  <a:pt x="3008821" y="0"/>
                </a:lnTo>
                <a:lnTo>
                  <a:pt x="3008821" y="1755145"/>
                </a:lnTo>
                <a:lnTo>
                  <a:pt x="0" y="1755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40280" y="5901278"/>
            <a:ext cx="2999703" cy="1755145"/>
          </a:xfrm>
          <a:custGeom>
            <a:avLst/>
            <a:gdLst/>
            <a:ahLst/>
            <a:cxnLst/>
            <a:rect l="l" t="t" r="r" b="b"/>
            <a:pathLst>
              <a:path w="2999703" h="1755145">
                <a:moveTo>
                  <a:pt x="0" y="0"/>
                </a:moveTo>
                <a:lnTo>
                  <a:pt x="2999703" y="0"/>
                </a:lnTo>
                <a:lnTo>
                  <a:pt x="2999703" y="1755145"/>
                </a:lnTo>
                <a:lnTo>
                  <a:pt x="0" y="175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99305" y="3649705"/>
            <a:ext cx="2999703" cy="1786117"/>
          </a:xfrm>
          <a:custGeom>
            <a:avLst/>
            <a:gdLst/>
            <a:ahLst/>
            <a:cxnLst/>
            <a:rect l="l" t="t" r="r" b="b"/>
            <a:pathLst>
              <a:path w="2999703" h="1786117">
                <a:moveTo>
                  <a:pt x="0" y="0"/>
                </a:moveTo>
                <a:lnTo>
                  <a:pt x="2999703" y="0"/>
                </a:lnTo>
                <a:lnTo>
                  <a:pt x="2999703" y="1786117"/>
                </a:lnTo>
                <a:lnTo>
                  <a:pt x="0" y="178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4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65338" y="6000975"/>
            <a:ext cx="2991500" cy="1689328"/>
          </a:xfrm>
          <a:custGeom>
            <a:avLst/>
            <a:gdLst/>
            <a:ahLst/>
            <a:cxnLst/>
            <a:rect l="l" t="t" r="r" b="b"/>
            <a:pathLst>
              <a:path w="2991500" h="1689328">
                <a:moveTo>
                  <a:pt x="0" y="0"/>
                </a:moveTo>
                <a:lnTo>
                  <a:pt x="2991500" y="0"/>
                </a:lnTo>
                <a:lnTo>
                  <a:pt x="2991500" y="1689328"/>
                </a:lnTo>
                <a:lnTo>
                  <a:pt x="0" y="1689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44" t="-5664" r="-2706" b="-69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58212" y="3838849"/>
            <a:ext cx="2998625" cy="1581487"/>
          </a:xfrm>
          <a:custGeom>
            <a:avLst/>
            <a:gdLst/>
            <a:ahLst/>
            <a:cxnLst/>
            <a:rect l="l" t="t" r="r" b="b"/>
            <a:pathLst>
              <a:path w="2998625" h="1581487">
                <a:moveTo>
                  <a:pt x="0" y="0"/>
                </a:moveTo>
                <a:lnTo>
                  <a:pt x="2998626" y="0"/>
                </a:lnTo>
                <a:lnTo>
                  <a:pt x="2998626" y="1581487"/>
                </a:lnTo>
                <a:lnTo>
                  <a:pt x="0" y="1581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752" r="-2374" b="-562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07859" y="6000975"/>
            <a:ext cx="2991149" cy="1755145"/>
          </a:xfrm>
          <a:custGeom>
            <a:avLst/>
            <a:gdLst/>
            <a:ahLst/>
            <a:cxnLst/>
            <a:rect l="l" t="t" r="r" b="b"/>
            <a:pathLst>
              <a:path w="2991149" h="1755145">
                <a:moveTo>
                  <a:pt x="0" y="0"/>
                </a:moveTo>
                <a:lnTo>
                  <a:pt x="2991149" y="0"/>
                </a:lnTo>
                <a:lnTo>
                  <a:pt x="2991149" y="1755145"/>
                </a:lnTo>
                <a:lnTo>
                  <a:pt x="0" y="1755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497" b="-306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47929" y="5838761"/>
            <a:ext cx="3095768" cy="1896273"/>
          </a:xfrm>
          <a:custGeom>
            <a:avLst/>
            <a:gdLst/>
            <a:ahLst/>
            <a:cxnLst/>
            <a:rect l="l" t="t" r="r" b="b"/>
            <a:pathLst>
              <a:path w="3095768" h="1896273">
                <a:moveTo>
                  <a:pt x="0" y="0"/>
                </a:moveTo>
                <a:lnTo>
                  <a:pt x="3095768" y="0"/>
                </a:lnTo>
                <a:lnTo>
                  <a:pt x="3095768" y="1896273"/>
                </a:lnTo>
                <a:lnTo>
                  <a:pt x="0" y="1896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3" r="-3287" b="-272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9292" y="3738221"/>
            <a:ext cx="2953042" cy="1697601"/>
          </a:xfrm>
          <a:custGeom>
            <a:avLst/>
            <a:gdLst/>
            <a:ahLst/>
            <a:cxnLst/>
            <a:rect l="l" t="t" r="r" b="b"/>
            <a:pathLst>
              <a:path w="2953042" h="1697601">
                <a:moveTo>
                  <a:pt x="0" y="0"/>
                </a:moveTo>
                <a:lnTo>
                  <a:pt x="2953042" y="0"/>
                </a:lnTo>
                <a:lnTo>
                  <a:pt x="2953042" y="1697601"/>
                </a:lnTo>
                <a:lnTo>
                  <a:pt x="0" y="16976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82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8887" y="1360878"/>
            <a:ext cx="15603555" cy="838691"/>
          </a:xfrm>
          <a:custGeom>
            <a:avLst/>
            <a:gdLst/>
            <a:ahLst/>
            <a:cxnLst/>
            <a:rect l="l" t="t" r="r" b="b"/>
            <a:pathLst>
              <a:path w="15603555" h="838691">
                <a:moveTo>
                  <a:pt x="0" y="0"/>
                </a:moveTo>
                <a:lnTo>
                  <a:pt x="15603555" y="0"/>
                </a:lnTo>
                <a:lnTo>
                  <a:pt x="15603555" y="838691"/>
                </a:lnTo>
                <a:lnTo>
                  <a:pt x="0" y="838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336</Words>
  <Application>Microsoft Office PowerPoint</Application>
  <PresentationFormat>Custom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Inter Semi-Bold</vt:lpstr>
      <vt:lpstr>Inter Bold</vt:lpstr>
      <vt:lpstr>Arial</vt:lpstr>
      <vt:lpstr>Red Hat Display</vt:lpstr>
      <vt:lpstr>Lato Bold</vt:lpstr>
      <vt:lpstr>Oswald Bold</vt:lpstr>
      <vt:lpstr>Calibri</vt:lpstr>
      <vt:lpstr>Inter</vt:lpstr>
      <vt:lpstr>Lato Heavy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Report Presentation</dc:title>
  <cp:lastModifiedBy>Ahmed Gamal</cp:lastModifiedBy>
  <cp:revision>3</cp:revision>
  <dcterms:created xsi:type="dcterms:W3CDTF">2006-08-16T00:00:00Z</dcterms:created>
  <dcterms:modified xsi:type="dcterms:W3CDTF">2024-10-15T20:08:34Z</dcterms:modified>
  <dc:identifier>DAGS8yb3EXM</dc:identifier>
</cp:coreProperties>
</file>